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99" r:id="rId3"/>
    <p:sldId id="271" r:id="rId4"/>
    <p:sldId id="273" r:id="rId5"/>
    <p:sldId id="274" r:id="rId6"/>
    <p:sldId id="272" r:id="rId7"/>
    <p:sldId id="275" r:id="rId8"/>
    <p:sldId id="276" r:id="rId9"/>
    <p:sldId id="277" r:id="rId10"/>
    <p:sldId id="278" r:id="rId11"/>
    <p:sldId id="281" r:id="rId12"/>
    <p:sldId id="279" r:id="rId13"/>
    <p:sldId id="283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80" r:id="rId22"/>
    <p:sldId id="290" r:id="rId23"/>
    <p:sldId id="291" r:id="rId24"/>
    <p:sldId id="292" r:id="rId25"/>
    <p:sldId id="294" r:id="rId26"/>
    <p:sldId id="293" r:id="rId27"/>
    <p:sldId id="295" r:id="rId28"/>
    <p:sldId id="296" r:id="rId29"/>
    <p:sldId id="302" r:id="rId30"/>
    <p:sldId id="297" r:id="rId31"/>
    <p:sldId id="298" r:id="rId32"/>
    <p:sldId id="301" r:id="rId33"/>
    <p:sldId id="300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BC605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202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C0A3B-B8EE-4CD4-8984-88B37459930E}" type="datetimeFigureOut">
              <a:rPr lang="en-US" smtClean="0"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920D7-0646-4DD0-B946-FF92A2CBD1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E9B35-BC66-4C51-A339-EBD726812520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3DED-88A7-463E-AE22-0E2490F23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70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76AC5-5F05-4B62-A8FB-794959908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 anchor="b"/>
          <a:lstStyle/>
          <a:p>
            <a:pPr algn="r"/>
            <a:fld id="{F4ABB657-B3F9-4E23-88FD-7CF4B136CC39}" type="slidenum">
              <a:rPr lang="en-US" sz="1200">
                <a:latin typeface="Calibri" pitchFamily="34" charset="0"/>
                <a:ea typeface="Osaka"/>
                <a:cs typeface="Osaka"/>
              </a:rPr>
              <a:pPr algn="r"/>
              <a:t>1</a:t>
            </a:fld>
            <a:endParaRPr lang="en-US" sz="1200" dirty="0"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3826" indent="-223826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FCC6-A403-413C-8A9E-23873F3B00F3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390BF-C448-49BE-B73D-293BF79D2705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1EA1-91B8-4FE2-9537-6C7FC4FFD42C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7E5C0-AB00-49C3-8B7F-D928CB92B89D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80A1-E72A-4CE6-9BD8-C801C148739D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7C90-C074-444E-98D9-7AB0634444DD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F746-27B1-481A-B8BF-D2C71A2FE3D1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7100-FC54-4DF2-B439-5F1FA8053A00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478B2-DFC1-4114-B0D1-2B80B9A8F75A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55B9D-86E5-4A09-916E-AB028782CCB8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8BC8-34FC-4C30-B0B9-71DD99D43093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24DCB-3B52-4FD4-9C5B-471451AEB9D7}" type="datetime1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FB49-5EEB-4021-B9B6-F7D225041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ogue@cppp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www.cppp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pp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t&amp;rct=j&amp;q=&amp;esrc=s&amp;source=web&amp;cd=2&amp;ved=0CEwQFjAB&amp;url=http://www.maine.gov/pfr/insurance/legislative/Essential%20Health%20Benefits%20comparison(2)%20(2).xls&amp;ei=J_jIT9uoNsaA2QWtmfTZCw&amp;usg=AFQjCNGHJuEkkinmR5LvAJt4ooIxYiR82g" TargetMode="External"/><Relationship Id="rId3" Type="http://schemas.openxmlformats.org/officeDocument/2006/relationships/hyperlink" Target="http://cciio.cms.gov/resources/files/Files2/02172012/ehb-faq-508.pdf" TargetMode="External"/><Relationship Id="rId7" Type="http://schemas.openxmlformats.org/officeDocument/2006/relationships/hyperlink" Target="http://www.hca.wa.gov/hbe/documents/essential_benefits_milliman_analysis.pdf" TargetMode="External"/><Relationship Id="rId12" Type="http://schemas.openxmlformats.org/officeDocument/2006/relationships/hyperlink" Target="http://www.tdi.texas.gov/hmo/hmmanben.html" TargetMode="External"/><Relationship Id="rId2" Type="http://schemas.openxmlformats.org/officeDocument/2006/relationships/hyperlink" Target="http://cciio.cms.gov/resources/files/Files2/12162011/essential_health_benefits_bulleti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althexchange.ca.gov/BoardMeetings/Documents/HBEX%20Essential%20Health%20Benefits%20Comparison%20and%20Tables%20-%20Milliman%201-26-12.pdf" TargetMode="External"/><Relationship Id="rId11" Type="http://schemas.openxmlformats.org/officeDocument/2006/relationships/hyperlink" Target="http://www.hhr.virginia.gov/initiatives/healthreform/docs/VA-Essential-Benefits-Analysis.pdf" TargetMode="External"/><Relationship Id="rId5" Type="http://schemas.openxmlformats.org/officeDocument/2006/relationships/hyperlink" Target="http://www.cppp.org/files/3/2012_01_HC_EssentialBenefits.pdf" TargetMode="External"/><Relationship Id="rId10" Type="http://schemas.openxmlformats.org/officeDocument/2006/relationships/hyperlink" Target="http://www.mass.gov/ocabr/docs/doi/consumer/marerials3092012.pdf" TargetMode="External"/><Relationship Id="rId4" Type="http://schemas.openxmlformats.org/officeDocument/2006/relationships/hyperlink" Target="http://cciio.cms.gov/resources/files/Files2/01272012/top_three_plans_by_enrollment_508_20120125.pdf" TargetMode="External"/><Relationship Id="rId9" Type="http://schemas.openxmlformats.org/officeDocument/2006/relationships/hyperlink" Target="http://www.michigan.gov/documents/lara/EHB_Comparison_386271_7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p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FE10E-6A71-4325-A5FC-728756FB00A7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2057400"/>
            <a:ext cx="87630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9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Essential Health Benefits in Texas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000" b="1" dirty="0" smtClean="0"/>
              <a:t>June 5, 2012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800" dirty="0" smtClean="0"/>
              <a:t>Stacey Pogue, Senior Policy Analyst, </a:t>
            </a:r>
            <a:r>
              <a:rPr lang="en-US" sz="1800" dirty="0" smtClean="0">
                <a:hlinkClick r:id="rId3"/>
              </a:rPr>
              <a:t>pogue@cppp.org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Center for Public Policy Priorities</a:t>
            </a:r>
            <a:br>
              <a:rPr lang="en-US" sz="1800" dirty="0" smtClean="0"/>
            </a:br>
            <a:r>
              <a:rPr lang="en-US" sz="1800" dirty="0" smtClean="0"/>
              <a:t> (512) 320-0222 – </a:t>
            </a:r>
            <a:r>
              <a:rPr lang="en-US" sz="1800" dirty="0" smtClean="0">
                <a:hlinkClick r:id="rId4"/>
              </a:rPr>
              <a:t>www.cppp.org</a:t>
            </a:r>
            <a:r>
              <a:rPr lang="en-US" sz="1800" dirty="0" smtClean="0"/>
              <a:t> </a:t>
            </a:r>
            <a:endParaRPr lang="en-US" sz="1300" dirty="0" smtClean="0"/>
          </a:p>
        </p:txBody>
      </p:sp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369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-25000" dirty="0">
              <a:latin typeface="Calibri" pitchFamily="34" charset="0"/>
              <a:ea typeface="Osaka"/>
              <a:cs typeface="Osaka"/>
            </a:endParaRPr>
          </a:p>
        </p:txBody>
      </p:sp>
      <p:pic>
        <p:nvPicPr>
          <p:cNvPr id="15364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6525"/>
            <a:ext cx="9144000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32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6" name="Line 33"/>
          <p:cNvSpPr>
            <a:spLocks noChangeShapeType="1"/>
          </p:cNvSpPr>
          <p:nvPr/>
        </p:nvSpPr>
        <p:spPr bwMode="auto">
          <a:xfrm>
            <a:off x="1588" y="1479550"/>
            <a:ext cx="9144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7" name="Line 34"/>
          <p:cNvSpPr>
            <a:spLocks noChangeShapeType="1"/>
          </p:cNvSpPr>
          <p:nvPr/>
        </p:nvSpPr>
        <p:spPr bwMode="auto">
          <a:xfrm>
            <a:off x="1588" y="1516063"/>
            <a:ext cx="9144000" cy="0"/>
          </a:xfrm>
          <a:prstGeom prst="line">
            <a:avLst/>
          </a:prstGeom>
          <a:noFill/>
          <a:ln w="31750">
            <a:solidFill>
              <a:srgbClr val="004C8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8" name="Rectangle 35"/>
          <p:cNvSpPr>
            <a:spLocks noChangeArrowheads="1"/>
          </p:cNvSpPr>
          <p:nvPr/>
        </p:nvSpPr>
        <p:spPr bwMode="auto">
          <a:xfrm>
            <a:off x="1588" y="6705600"/>
            <a:ext cx="9144000" cy="152400"/>
          </a:xfrm>
          <a:prstGeom prst="rect">
            <a:avLst/>
          </a:prstGeom>
          <a:solidFill>
            <a:srgbClr val="C369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aseline="-25000" dirty="0">
              <a:latin typeface="Calibri" pitchFamily="34" charset="0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Supplementing Benchmark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State EHB benchmark must contain benefits in all 10 statutory categories.   </a:t>
            </a:r>
          </a:p>
          <a:p>
            <a:r>
              <a:rPr lang="en-US" dirty="0" smtClean="0"/>
              <a:t>If benchmark is missing a category, the state must supplement using the coverage from another benchmark option.</a:t>
            </a:r>
          </a:p>
          <a:p>
            <a:r>
              <a:rPr lang="en-US" dirty="0" smtClean="0"/>
              <a:t>Federal guidance proposes alternate methods for supplementing habilitative, pediatric oral, and pediatric vision services, because they are covered in few plans.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EHB Timeline - 2012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1644081"/>
              </p:ext>
            </p:extLst>
          </p:nvPr>
        </p:nvGraphicFramePr>
        <p:xfrm>
          <a:off x="533400" y="2971800"/>
          <a:ext cx="8229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Jan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Feb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Apr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May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Jul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Aug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Oct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Nov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Dec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251572" y="2362200"/>
            <a:ext cx="4419600" cy="381000"/>
          </a:xfrm>
          <a:prstGeom prst="rightArrow">
            <a:avLst/>
          </a:prstGeom>
          <a:solidFill>
            <a:srgbClr val="FBC6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51572" y="17217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tate decision-making period</a:t>
            </a:r>
          </a:p>
          <a:p>
            <a:pPr algn="ctr"/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2014 and 2015 </a:t>
            </a:r>
            <a:r>
              <a:rPr lang="en-US" sz="2400" dirty="0" smtClean="0"/>
              <a:t>EHB</a:t>
            </a:r>
            <a:endParaRPr lang="en-US" sz="2400" dirty="0"/>
          </a:p>
        </p:txBody>
      </p:sp>
      <p:sp>
        <p:nvSpPr>
          <p:cNvPr id="18" name="Up Arrow Callout 17"/>
          <p:cNvSpPr/>
          <p:nvPr/>
        </p:nvSpPr>
        <p:spPr>
          <a:xfrm>
            <a:off x="1451472" y="3581401"/>
            <a:ext cx="1600200" cy="25925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8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51472" y="4419600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Benchmark options based on enrollment in the first quarter of 2012</a:t>
            </a:r>
            <a:endParaRPr lang="en-US" dirty="0"/>
          </a:p>
        </p:txBody>
      </p:sp>
      <p:sp>
        <p:nvSpPr>
          <p:cNvPr id="20" name="Up Arrow Callout 19"/>
          <p:cNvSpPr/>
          <p:nvPr/>
        </p:nvSpPr>
        <p:spPr>
          <a:xfrm>
            <a:off x="3505200" y="3581400"/>
            <a:ext cx="1600200" cy="259252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8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Up Arrow Callout 20"/>
          <p:cNvSpPr/>
          <p:nvPr/>
        </p:nvSpPr>
        <p:spPr>
          <a:xfrm>
            <a:off x="5549747" y="3559365"/>
            <a:ext cx="1600200" cy="261456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50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495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Supreme court decision expected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5000" y="45720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State EHB selection or default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Insurer Flexibility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Federal guidance proposes plans </a:t>
            </a:r>
            <a:r>
              <a:rPr lang="en-CA" dirty="0">
                <a:cs typeface="Calibri"/>
              </a:rPr>
              <a:t>must provide benefits “substantially </a:t>
            </a:r>
            <a:r>
              <a:rPr lang="en-CA" dirty="0" smtClean="0">
                <a:cs typeface="Calibri"/>
              </a:rPr>
              <a:t>equal” to </a:t>
            </a:r>
            <a:r>
              <a:rPr lang="en-CA" dirty="0">
                <a:cs typeface="Calibri"/>
              </a:rPr>
              <a:t>the </a:t>
            </a:r>
            <a:r>
              <a:rPr lang="en-CA" dirty="0" smtClean="0">
                <a:cs typeface="Calibri"/>
              </a:rPr>
              <a:t>benchmark.</a:t>
            </a:r>
          </a:p>
          <a:p>
            <a:r>
              <a:rPr lang="en-CA" dirty="0" smtClean="0">
                <a:cs typeface="Calibri"/>
              </a:rPr>
              <a:t>Insurers </a:t>
            </a:r>
            <a:r>
              <a:rPr lang="en-CA" dirty="0">
                <a:cs typeface="Calibri"/>
              </a:rPr>
              <a:t>can adjust benefits </a:t>
            </a:r>
            <a:r>
              <a:rPr lang="en-CA" dirty="0" smtClean="0">
                <a:cs typeface="Calibri"/>
              </a:rPr>
              <a:t>as </a:t>
            </a:r>
            <a:r>
              <a:rPr lang="en-CA" dirty="0">
                <a:cs typeface="Calibri"/>
              </a:rPr>
              <a:t>long as all 10 </a:t>
            </a:r>
            <a:r>
              <a:rPr lang="en-CA" dirty="0" smtClean="0">
                <a:cs typeface="Calibri"/>
              </a:rPr>
              <a:t>categories are </a:t>
            </a:r>
            <a:r>
              <a:rPr lang="en-CA" dirty="0">
                <a:cs typeface="Calibri"/>
              </a:rPr>
              <a:t>covered and the package is “</a:t>
            </a:r>
            <a:r>
              <a:rPr lang="en-CA" dirty="0" smtClean="0">
                <a:cs typeface="Calibri"/>
              </a:rPr>
              <a:t>actuarially equivalent</a:t>
            </a:r>
            <a:r>
              <a:rPr lang="en-CA" dirty="0">
                <a:cs typeface="Calibri"/>
              </a:rPr>
              <a:t>” to  the </a:t>
            </a:r>
            <a:r>
              <a:rPr lang="en-CA" dirty="0" smtClean="0">
                <a:cs typeface="Calibri"/>
              </a:rPr>
              <a:t>benchmark.</a:t>
            </a:r>
          </a:p>
          <a:p>
            <a:r>
              <a:rPr lang="en-CA" dirty="0" smtClean="0">
                <a:cs typeface="Calibri"/>
              </a:rPr>
              <a:t>Ex: reduce physical therapy visit limit and increase occupational therapy visit limit</a:t>
            </a:r>
          </a:p>
          <a:p>
            <a:r>
              <a:rPr lang="en-CA" dirty="0" smtClean="0">
                <a:cs typeface="Calibri"/>
              </a:rPr>
              <a:t>Consumer advocate concerns:</a:t>
            </a:r>
          </a:p>
          <a:p>
            <a:pPr lvl="1"/>
            <a:r>
              <a:rPr lang="en-CA" dirty="0" smtClean="0">
                <a:cs typeface="Calibri"/>
              </a:rPr>
              <a:t>Apples-to-apples comparisons impossible</a:t>
            </a:r>
          </a:p>
          <a:p>
            <a:pPr lvl="1"/>
            <a:r>
              <a:rPr lang="en-CA" dirty="0" smtClean="0">
                <a:cs typeface="Calibri"/>
              </a:rPr>
              <a:t>Benefits designed to discourage sick enrollees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Prescription Drugs Flexibility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plan must offer all of the classes of drugs covered by the benchmark</a:t>
            </a:r>
          </a:p>
          <a:p>
            <a:r>
              <a:rPr lang="en-US" dirty="0" smtClean="0"/>
              <a:t>Each plan can design its own formulary as long as it covers at least one drug in each class</a:t>
            </a:r>
          </a:p>
          <a:p>
            <a:r>
              <a:rPr lang="en-US" dirty="0" smtClean="0"/>
              <a:t>Advocates concerned that standard lacks important protections found in Medicare Part D:</a:t>
            </a:r>
          </a:p>
          <a:p>
            <a:pPr lvl="1"/>
            <a:r>
              <a:rPr lang="en-US" dirty="0" smtClean="0"/>
              <a:t>At least 2 drugs in each class</a:t>
            </a:r>
          </a:p>
          <a:p>
            <a:pPr lvl="1"/>
            <a:r>
              <a:rPr lang="en-US" dirty="0" smtClean="0"/>
              <a:t>All drugs in six “protected classes,” e.g. antidepressants and HIV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78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Steps for Building an EHB Package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Identify benchmark options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Import services and limits from chosen or default benchmark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Supplement benchmark to ensure coverage in all 10 ACA categories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 smtClean="0"/>
              <a:t>Make adjustments to include any state mandated benefits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Example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/>
          <a:srcRect l="3001" t="25326" r="4000" b="5340"/>
          <a:stretch/>
        </p:blipFill>
        <p:spPr>
          <a:xfrm>
            <a:off x="274320" y="1737360"/>
            <a:ext cx="8503920" cy="475488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752600" y="1930400"/>
            <a:ext cx="1130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10" b="1" smtClean="0">
                <a:solidFill>
                  <a:srgbClr val="FFFFFF"/>
                </a:solidFill>
                <a:latin typeface="Calibri Bold"/>
                <a:cs typeface="Calibri Bold"/>
              </a:rPr>
              <a:t>Service</a:t>
            </a:r>
          </a:p>
          <a:p>
            <a:pPr>
              <a:lnSpc>
                <a:spcPts val="2875"/>
              </a:lnSpc>
            </a:pPr>
            <a:endParaRPr/>
          </a:p>
        </p:txBody>
      </p:sp>
      <p:sp>
        <p:nvSpPr>
          <p:cNvPr id="10" name="TextBox 4"/>
          <p:cNvSpPr txBox="1"/>
          <p:nvPr/>
        </p:nvSpPr>
        <p:spPr>
          <a:xfrm>
            <a:off x="4064000" y="1930400"/>
            <a:ext cx="16002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 dirty="0" smtClean="0">
                <a:solidFill>
                  <a:srgbClr val="FFFFFF"/>
                </a:solidFill>
                <a:latin typeface="Calibri Bold"/>
                <a:cs typeface="Calibri Bold"/>
              </a:rPr>
              <a:t>Visit Limits</a:t>
            </a:r>
          </a:p>
          <a:p>
            <a:pPr>
              <a:lnSpc>
                <a:spcPts val="2760"/>
              </a:lnSpc>
            </a:pPr>
            <a:endParaRPr dirty="0"/>
          </a:p>
        </p:txBody>
      </p:sp>
      <p:sp>
        <p:nvSpPr>
          <p:cNvPr id="11" name="TextBox 5"/>
          <p:cNvSpPr txBox="1"/>
          <p:nvPr/>
        </p:nvSpPr>
        <p:spPr>
          <a:xfrm>
            <a:off x="5689600" y="1930400"/>
            <a:ext cx="151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smtClean="0">
                <a:solidFill>
                  <a:srgbClr val="FFFFFF"/>
                </a:solidFill>
                <a:latin typeface="Calibri Bold"/>
                <a:cs typeface="Calibri Bold"/>
              </a:rPr>
              <a:t>Dollar Limits</a:t>
            </a:r>
          </a:p>
          <a:p>
            <a:pPr>
              <a:lnSpc>
                <a:spcPts val="2300"/>
              </a:lnSpc>
            </a:pPr>
            <a:endParaRPr/>
          </a:p>
        </p:txBody>
      </p:sp>
      <p:sp>
        <p:nvSpPr>
          <p:cNvPr id="12" name="TextBox 6"/>
          <p:cNvSpPr txBox="1"/>
          <p:nvPr/>
        </p:nvSpPr>
        <p:spPr>
          <a:xfrm>
            <a:off x="7289800" y="1930400"/>
            <a:ext cx="1511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14" b="1" dirty="0" smtClean="0">
                <a:solidFill>
                  <a:srgbClr val="FFFFFF"/>
                </a:solidFill>
                <a:latin typeface="Calibri Bold"/>
                <a:cs typeface="Calibri Bold"/>
              </a:rPr>
              <a:t>Cost-Sharing</a:t>
            </a:r>
          </a:p>
          <a:p>
            <a:pPr>
              <a:lnSpc>
                <a:spcPts val="2300"/>
              </a:lnSpc>
            </a:pPr>
            <a:endParaRPr dirty="0"/>
          </a:p>
        </p:txBody>
      </p:sp>
      <p:sp>
        <p:nvSpPr>
          <p:cNvPr id="13" name="TextBox 7"/>
          <p:cNvSpPr txBox="1"/>
          <p:nvPr/>
        </p:nvSpPr>
        <p:spPr>
          <a:xfrm>
            <a:off x="546100" y="2463800"/>
            <a:ext cx="1879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00" dirty="0" smtClean="0">
                <a:solidFill>
                  <a:srgbClr val="1F487C"/>
                </a:solidFill>
                <a:latin typeface="Calibri"/>
                <a:cs typeface="Calibri"/>
              </a:rPr>
              <a:t>Annual check-up</a:t>
            </a:r>
          </a:p>
          <a:p>
            <a:pPr>
              <a:lnSpc>
                <a:spcPts val="2185"/>
              </a:lnSpc>
            </a:pPr>
            <a:endParaRPr dirty="0"/>
          </a:p>
        </p:txBody>
      </p:sp>
      <p:sp>
        <p:nvSpPr>
          <p:cNvPr id="14" name="TextBox 8"/>
          <p:cNvSpPr txBox="1"/>
          <p:nvPr/>
        </p:nvSpPr>
        <p:spPr>
          <a:xfrm>
            <a:off x="7251700" y="2463800"/>
            <a:ext cx="145232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600" dirty="0" smtClean="0">
                <a:solidFill>
                  <a:srgbClr val="1F487C"/>
                </a:solidFill>
                <a:latin typeface="Calibri"/>
                <a:cs typeface="Calibri"/>
              </a:rPr>
              <a:t>$0, no deductible</a:t>
            </a:r>
          </a:p>
          <a:p>
            <a:pPr>
              <a:lnSpc>
                <a:spcPts val="1610"/>
              </a:lnSpc>
            </a:pPr>
            <a:endParaRPr sz="1600" dirty="0"/>
          </a:p>
        </p:txBody>
      </p:sp>
      <p:sp>
        <p:nvSpPr>
          <p:cNvPr id="15" name="TextBox 9"/>
          <p:cNvSpPr txBox="1"/>
          <p:nvPr/>
        </p:nvSpPr>
        <p:spPr>
          <a:xfrm>
            <a:off x="546100" y="2997200"/>
            <a:ext cx="3048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Visit to primary care provider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6" name="TextBox 10"/>
          <p:cNvSpPr txBox="1"/>
          <p:nvPr/>
        </p:nvSpPr>
        <p:spPr>
          <a:xfrm>
            <a:off x="7251700" y="2997200"/>
            <a:ext cx="1282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$25 copay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7" name="TextBox 11"/>
          <p:cNvSpPr txBox="1"/>
          <p:nvPr/>
        </p:nvSpPr>
        <p:spPr>
          <a:xfrm>
            <a:off x="546100" y="3530600"/>
            <a:ext cx="2336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Home health services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18" name="TextBox 12"/>
          <p:cNvSpPr txBox="1"/>
          <p:nvPr/>
        </p:nvSpPr>
        <p:spPr>
          <a:xfrm>
            <a:off x="4051300" y="3530600"/>
            <a:ext cx="1676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596" smtClean="0">
                <a:solidFill>
                  <a:srgbClr val="1F487C"/>
                </a:solidFill>
                <a:latin typeface="Calibri"/>
                <a:cs typeface="Calibri"/>
              </a:rPr>
              <a:t>90 visits per year</a:t>
            </a:r>
          </a:p>
          <a:p>
            <a:pPr>
              <a:lnSpc>
                <a:spcPts val="1840"/>
              </a:lnSpc>
            </a:pPr>
            <a:endParaRPr/>
          </a:p>
        </p:txBody>
      </p:sp>
      <p:sp>
        <p:nvSpPr>
          <p:cNvPr id="19" name="TextBox 13"/>
          <p:cNvSpPr txBox="1"/>
          <p:nvPr/>
        </p:nvSpPr>
        <p:spPr>
          <a:xfrm>
            <a:off x="7251700" y="3530600"/>
            <a:ext cx="57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$0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0" name="TextBox 14"/>
          <p:cNvSpPr txBox="1"/>
          <p:nvPr/>
        </p:nvSpPr>
        <p:spPr>
          <a:xfrm>
            <a:off x="546100" y="4064000"/>
            <a:ext cx="3302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lang="en-CA" sz="1596" dirty="0" smtClean="0">
                <a:solidFill>
                  <a:srgbClr val="1F487C"/>
                </a:solidFill>
                <a:latin typeface="Calibri"/>
                <a:cs typeface="Calibri"/>
              </a:rPr>
              <a:t>Inpatient hospital treatment/surgery</a:t>
            </a:r>
          </a:p>
          <a:p>
            <a:pPr>
              <a:lnSpc>
                <a:spcPts val="2010"/>
              </a:lnSpc>
            </a:pPr>
            <a:endParaRPr dirty="0"/>
          </a:p>
        </p:txBody>
      </p:sp>
      <p:sp>
        <p:nvSpPr>
          <p:cNvPr id="21" name="TextBox 15"/>
          <p:cNvSpPr txBox="1"/>
          <p:nvPr/>
        </p:nvSpPr>
        <p:spPr>
          <a:xfrm>
            <a:off x="7251700" y="4064000"/>
            <a:ext cx="1396999" cy="7495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dirty="0" smtClean="0">
                <a:solidFill>
                  <a:srgbClr val="1F487C"/>
                </a:solidFill>
                <a:latin typeface="Calibri"/>
                <a:cs typeface="Calibri"/>
              </a:rPr>
              <a:t>$300 copay per stay</a:t>
            </a:r>
          </a:p>
          <a:p>
            <a:pPr>
              <a:lnSpc>
                <a:spcPts val="1380"/>
              </a:lnSpc>
            </a:pPr>
            <a:endParaRPr dirty="0"/>
          </a:p>
        </p:txBody>
      </p:sp>
      <p:sp>
        <p:nvSpPr>
          <p:cNvPr id="22" name="TextBox 16"/>
          <p:cNvSpPr txBox="1"/>
          <p:nvPr/>
        </p:nvSpPr>
        <p:spPr>
          <a:xfrm>
            <a:off x="546100" y="4597400"/>
            <a:ext cx="34544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596" dirty="0" smtClean="0">
                <a:solidFill>
                  <a:srgbClr val="1F487C"/>
                </a:solidFill>
                <a:latin typeface="Calibri"/>
                <a:cs typeface="Calibri"/>
              </a:rPr>
              <a:t>Outpatient hospital treatment/surgery</a:t>
            </a:r>
          </a:p>
          <a:p>
            <a:pPr>
              <a:lnSpc>
                <a:spcPts val="2070"/>
              </a:lnSpc>
            </a:pPr>
            <a:endParaRPr dirty="0"/>
          </a:p>
        </p:txBody>
      </p:sp>
      <p:sp>
        <p:nvSpPr>
          <p:cNvPr id="23" name="TextBox 17"/>
          <p:cNvSpPr txBox="1"/>
          <p:nvPr/>
        </p:nvSpPr>
        <p:spPr>
          <a:xfrm>
            <a:off x="7246192" y="4718050"/>
            <a:ext cx="1397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dirty="0" smtClean="0">
                <a:solidFill>
                  <a:srgbClr val="1F487C"/>
                </a:solidFill>
                <a:latin typeface="Calibri"/>
                <a:cs typeface="Calibri"/>
              </a:rPr>
              <a:t>$125 copay</a:t>
            </a:r>
          </a:p>
          <a:p>
            <a:pPr>
              <a:lnSpc>
                <a:spcPts val="2070"/>
              </a:lnSpc>
            </a:pPr>
            <a:endParaRPr dirty="0"/>
          </a:p>
        </p:txBody>
      </p:sp>
      <p:sp>
        <p:nvSpPr>
          <p:cNvPr id="24" name="TextBox 18"/>
          <p:cNvSpPr txBox="1"/>
          <p:nvPr/>
        </p:nvSpPr>
        <p:spPr>
          <a:xfrm>
            <a:off x="546100" y="5130800"/>
            <a:ext cx="2336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Skilled nursing facility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5" name="TextBox 19"/>
          <p:cNvSpPr txBox="1"/>
          <p:nvPr/>
        </p:nvSpPr>
        <p:spPr>
          <a:xfrm>
            <a:off x="4051300" y="5130800"/>
            <a:ext cx="1549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180-day limit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6" name="TextBox 20"/>
          <p:cNvSpPr txBox="1"/>
          <p:nvPr/>
        </p:nvSpPr>
        <p:spPr>
          <a:xfrm>
            <a:off x="7251700" y="5130800"/>
            <a:ext cx="57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$0</a:t>
            </a:r>
          </a:p>
          <a:p>
            <a:pPr>
              <a:lnSpc>
                <a:spcPts val="2070"/>
              </a:lnSpc>
            </a:pPr>
            <a:endParaRPr/>
          </a:p>
        </p:txBody>
      </p:sp>
      <p:sp>
        <p:nvSpPr>
          <p:cNvPr id="27" name="TextBox 21"/>
          <p:cNvSpPr txBox="1"/>
          <p:nvPr/>
        </p:nvSpPr>
        <p:spPr>
          <a:xfrm>
            <a:off x="546100" y="5664200"/>
            <a:ext cx="2921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00" smtClean="0">
                <a:solidFill>
                  <a:srgbClr val="1F487C"/>
                </a:solidFill>
                <a:latin typeface="Calibri"/>
                <a:cs typeface="Calibri"/>
              </a:rPr>
              <a:t>Durable Medical Equipment</a:t>
            </a:r>
          </a:p>
          <a:p>
            <a:pPr>
              <a:lnSpc>
                <a:spcPts val="2185"/>
              </a:lnSpc>
            </a:pPr>
            <a:endParaRPr/>
          </a:p>
        </p:txBody>
      </p:sp>
      <p:sp>
        <p:nvSpPr>
          <p:cNvPr id="28" name="TextBox 22"/>
          <p:cNvSpPr txBox="1"/>
          <p:nvPr/>
        </p:nvSpPr>
        <p:spPr>
          <a:xfrm>
            <a:off x="5651500" y="5664200"/>
            <a:ext cx="900888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600" dirty="0" smtClean="0">
                <a:solidFill>
                  <a:srgbClr val="1F487C"/>
                </a:solidFill>
                <a:latin typeface="Calibri"/>
                <a:cs typeface="Calibri"/>
              </a:rPr>
              <a:t>$7,500 per</a:t>
            </a:r>
          </a:p>
          <a:p>
            <a:pPr>
              <a:lnSpc>
                <a:spcPts val="1610"/>
              </a:lnSpc>
            </a:pPr>
            <a:endParaRPr sz="1600" dirty="0"/>
          </a:p>
        </p:txBody>
      </p:sp>
      <p:sp>
        <p:nvSpPr>
          <p:cNvPr id="29" name="TextBox 23"/>
          <p:cNvSpPr txBox="1"/>
          <p:nvPr/>
        </p:nvSpPr>
        <p:spPr>
          <a:xfrm>
            <a:off x="5651500" y="5918200"/>
            <a:ext cx="1074910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55"/>
              </a:lnSpc>
            </a:pPr>
            <a:r>
              <a:rPr lang="en-CA" sz="1600" dirty="0" smtClean="0">
                <a:solidFill>
                  <a:srgbClr val="1F487C"/>
                </a:solidFill>
                <a:latin typeface="Calibri"/>
                <a:cs typeface="Calibri"/>
              </a:rPr>
              <a:t>calendar</a:t>
            </a:r>
            <a:r>
              <a:rPr lang="en-CA" sz="1403" dirty="0" smtClean="0">
                <a:solidFill>
                  <a:srgbClr val="1F487C"/>
                </a:solidFill>
                <a:latin typeface="Calibri"/>
                <a:cs typeface="Calibri"/>
              </a:rPr>
              <a:t> year</a:t>
            </a:r>
          </a:p>
          <a:p>
            <a:pPr>
              <a:lnSpc>
                <a:spcPts val="1355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486400" y="1737360"/>
            <a:ext cx="3162299" cy="45399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689600" y="1737360"/>
            <a:ext cx="3111500" cy="46634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64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ACA’s 10 “Buckets” of Covered Services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/>
          <a:srcRect l="3001" t="25326" r="3000" b="5340"/>
          <a:stretch/>
        </p:blipFill>
        <p:spPr>
          <a:xfrm>
            <a:off x="274320" y="1524000"/>
            <a:ext cx="8595360" cy="496824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3162300"/>
            <a:ext cx="1295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778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Ambulatory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Patient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324100" y="3606800"/>
            <a:ext cx="1181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93700" y="3975100"/>
            <a:ext cx="3111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Preventive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Wellness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35000" y="44069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197100" y="5372100"/>
            <a:ext cx="1308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Prescription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Drugs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82600" y="6045200"/>
            <a:ext cx="3022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Laboratory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24300" y="3873500"/>
            <a:ext cx="1270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126">
              <a:lnSpc>
                <a:spcPts val="17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Maternity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Newborn Care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606800" y="5994400"/>
            <a:ext cx="1587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95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Pediatric Services,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Including Oral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Vision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5867400" y="3162300"/>
            <a:ext cx="99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Emergency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5308600" y="5156200"/>
            <a:ext cx="1549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Rehabilitative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Habilitative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499100" y="5575300"/>
            <a:ext cx="1358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Devices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972300" y="4025900"/>
            <a:ext cx="20574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Mental Health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Substance Use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Disorder 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7112000" y="5994400"/>
            <a:ext cx="1917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Hospitalization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58000" y="4556760"/>
            <a:ext cx="1676400" cy="19354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198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Covered Services and Limits Become Part of EHB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 cstate="print"/>
          <a:srcRect l="3003" t="26662" r="2999" b="4001"/>
          <a:stretch/>
        </p:blipFill>
        <p:spPr>
          <a:xfrm>
            <a:off x="274320" y="1828800"/>
            <a:ext cx="8595360" cy="475488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2832100" y="2260600"/>
            <a:ext cx="631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1F487C"/>
                </a:solidFill>
                <a:latin typeface="Arial"/>
                <a:cs typeface="Arial"/>
              </a:rPr>
              <a:t>• Inpatient Services COVERED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832100" y="3111500"/>
            <a:ext cx="631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1F487C"/>
                </a:solidFill>
                <a:latin typeface="Arial"/>
                <a:cs typeface="Arial"/>
              </a:rPr>
              <a:t>• Kidney Transplants COVERED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832100" y="3962400"/>
            <a:ext cx="631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dirty="0" smtClean="0">
                <a:solidFill>
                  <a:srgbClr val="1F487C"/>
                </a:solidFill>
                <a:latin typeface="Arial"/>
                <a:cs typeface="Arial"/>
              </a:rPr>
              <a:t>• Skilled Nursing Facility COVERED,</a:t>
            </a:r>
          </a:p>
          <a:p>
            <a:pPr>
              <a:lnSpc>
                <a:spcPts val="3220"/>
              </a:lnSpc>
            </a:pPr>
            <a:endParaRPr lang="en-CA" sz="2796" dirty="0">
              <a:solidFill>
                <a:srgbClr val="000000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832100" y="4394200"/>
            <a:ext cx="631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1F487C"/>
                </a:solidFill>
                <a:latin typeface="Arial"/>
                <a:cs typeface="Arial"/>
              </a:rPr>
              <a:t>limited to 60 days a year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469900" y="4800600"/>
            <a:ext cx="86741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CA" sz="1800" dirty="0" smtClean="0">
                <a:solidFill>
                  <a:srgbClr val="1F487C"/>
                </a:solidFill>
                <a:latin typeface="Arial"/>
                <a:cs typeface="Arial"/>
              </a:rPr>
              <a:t>Hospitalization</a:t>
            </a:r>
          </a:p>
          <a:p>
            <a:pPr>
              <a:lnSpc>
                <a:spcPts val="162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2832100" y="5245100"/>
            <a:ext cx="6311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796" smtClean="0">
                <a:solidFill>
                  <a:srgbClr val="1F487C"/>
                </a:solidFill>
                <a:latin typeface="Arial"/>
                <a:cs typeface="Arial"/>
              </a:rPr>
              <a:t>• Obesity Surgery NOT COVERED</a:t>
            </a:r>
          </a:p>
          <a:p>
            <a:pPr>
              <a:lnSpc>
                <a:spcPts val="3220"/>
              </a:lnSpc>
            </a:pPr>
            <a:endParaRPr lang="en-CA" sz="2796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11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Some ACA Categories May be Missing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EFB49-5EEB-4021-B9B6-F7D225041D99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/>
          <a:srcRect l="3001" t="25326" r="3000" b="5340"/>
          <a:stretch/>
        </p:blipFill>
        <p:spPr>
          <a:xfrm>
            <a:off x="274320" y="1523999"/>
            <a:ext cx="8595360" cy="5197475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209800" y="3162300"/>
            <a:ext cx="1295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778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Ambulatory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Patient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324100" y="3606800"/>
            <a:ext cx="1181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93700" y="3975100"/>
            <a:ext cx="3111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Preventive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Wellness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35000" y="44069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197100" y="5372100"/>
            <a:ext cx="1308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Prescription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Drugs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82600" y="6045200"/>
            <a:ext cx="3022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Laboratory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924300" y="3873500"/>
            <a:ext cx="1270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126">
              <a:lnSpc>
                <a:spcPts val="17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Maternity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Newborn Care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606800" y="5994400"/>
            <a:ext cx="1587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95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Pediatric Services,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Including Oral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Vision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5867400" y="3162300"/>
            <a:ext cx="99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Emergency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308600" y="5156200"/>
            <a:ext cx="1549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Rehabilitative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Habilitative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100" y="5575300"/>
            <a:ext cx="1358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Devices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972300" y="4025900"/>
            <a:ext cx="20574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Mental Health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Substance Use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Disorder 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7112000" y="5994400"/>
            <a:ext cx="1917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Hospitalization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slp\AppData\Local\Microsoft\Windows\Temporary Internet Files\Content.IE5\121TTX4K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67052"/>
            <a:ext cx="990496" cy="9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slp\AppData\Local\Microsoft\Windows\Temporary Internet Files\Content.IE5\121TTX4K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5066" y="4241852"/>
            <a:ext cx="990496" cy="9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1560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Supplementing Missing Categories: Maternity Benefits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7" name="Picture 16"/>
          <p:cNvPicPr>
            <a:picLocks/>
          </p:cNvPicPr>
          <p:nvPr/>
        </p:nvPicPr>
        <p:blipFill rotWithShape="1">
          <a:blip r:embed="rId2" cstate="print"/>
          <a:srcRect l="4993" t="58673" r="4006" b="5324"/>
          <a:stretch/>
        </p:blipFill>
        <p:spPr>
          <a:xfrm>
            <a:off x="457200" y="4023360"/>
            <a:ext cx="8321040" cy="2468880"/>
          </a:xfrm>
          <a:prstGeom prst="rect">
            <a:avLst/>
          </a:prstGeom>
        </p:spPr>
      </p:pic>
      <p:sp>
        <p:nvSpPr>
          <p:cNvPr id="19" name="TextBox 3"/>
          <p:cNvSpPr txBox="1"/>
          <p:nvPr/>
        </p:nvSpPr>
        <p:spPr>
          <a:xfrm>
            <a:off x="1079500" y="4241800"/>
            <a:ext cx="4052391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857500" algn="l"/>
              </a:tabLst>
            </a:pPr>
            <a:r>
              <a:rPr lang="en-CA" sz="1800" dirty="0" smtClean="0">
                <a:solidFill>
                  <a:srgbClr val="1F487C"/>
                </a:solidFill>
                <a:latin typeface="Arial"/>
                <a:cs typeface="Arial"/>
              </a:rPr>
              <a:t>Purple Plan	Green Plan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622300" y="4787900"/>
            <a:ext cx="5232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425700" algn="l"/>
              </a:tabLst>
            </a:pPr>
            <a:r>
              <a:rPr lang="en-CA" sz="1800" dirty="0" smtClean="0">
                <a:solidFill>
                  <a:srgbClr val="1F487C"/>
                </a:solidFill>
                <a:latin typeface="Arial"/>
                <a:cs typeface="Arial"/>
              </a:rPr>
              <a:t>•Labor and Delivery	•Labor and Delivery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622300" y="5054600"/>
            <a:ext cx="5232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425700" algn="l"/>
              </a:tabLst>
            </a:pPr>
            <a:r>
              <a:rPr lang="en-CA" sz="1800" dirty="0" smtClean="0">
                <a:solidFill>
                  <a:srgbClr val="1F487C"/>
                </a:solidFill>
                <a:latin typeface="Arial"/>
                <a:cs typeface="Arial"/>
              </a:rPr>
              <a:t>•Pre-Natal Care	•Pre-Natal Care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3060700" y="5334000"/>
            <a:ext cx="2794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1F487C"/>
                </a:solidFill>
                <a:latin typeface="Arial"/>
                <a:cs typeface="Arial"/>
              </a:rPr>
              <a:t>•Pregnancy Complications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6883400" y="4241800"/>
            <a:ext cx="974626" cy="53860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dirty="0" smtClean="0">
                <a:solidFill>
                  <a:srgbClr val="1F487C"/>
                </a:solidFill>
                <a:latin typeface="Arial"/>
                <a:cs typeface="Arial"/>
              </a:rPr>
              <a:t>Pink</a:t>
            </a:r>
            <a:r>
              <a:rPr lang="en-CA" sz="1800" dirty="0" smtClean="0">
                <a:solidFill>
                  <a:srgbClr val="1F487C"/>
                </a:solidFill>
                <a:latin typeface="Arial"/>
                <a:cs typeface="Arial"/>
              </a:rPr>
              <a:t> Plan</a:t>
            </a:r>
          </a:p>
          <a:p>
            <a:pPr>
              <a:lnSpc>
                <a:spcPts val="2070"/>
              </a:lnSpc>
            </a:pPr>
            <a:endParaRPr lang="en-CA" sz="1800" dirty="0">
              <a:solidFill>
                <a:srgbClr val="000000"/>
              </a:solidFill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5956300" y="4787900"/>
            <a:ext cx="3073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1F487C"/>
                </a:solidFill>
                <a:latin typeface="Arial"/>
                <a:cs typeface="Arial"/>
              </a:rPr>
              <a:t>•Labor and Delivery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5956300" y="5054600"/>
            <a:ext cx="3073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1F487C"/>
                </a:solidFill>
                <a:latin typeface="Arial"/>
                <a:cs typeface="Arial"/>
              </a:rPr>
              <a:t>•Pre-Natal care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5956300" y="5334000"/>
            <a:ext cx="3073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1F487C"/>
                </a:solidFill>
                <a:latin typeface="Arial"/>
                <a:cs typeface="Arial"/>
              </a:rPr>
              <a:t>•Pregnancy Complications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27" name="TextBox 11"/>
          <p:cNvSpPr txBox="1"/>
          <p:nvPr/>
        </p:nvSpPr>
        <p:spPr>
          <a:xfrm>
            <a:off x="5956300" y="5613400"/>
            <a:ext cx="3073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 smtClean="0">
                <a:solidFill>
                  <a:srgbClr val="1F487C"/>
                </a:solidFill>
                <a:latin typeface="Arial"/>
                <a:cs typeface="Arial"/>
              </a:rPr>
              <a:t>•Post-Partum Care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2050" name="Picture 2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807" y="258318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807" y="258318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807" y="258318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4231" y="2599767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563962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07693" y="1962094"/>
            <a:ext cx="615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Coverage from other benchmark options: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23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If joining on the phone: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materials available at </a:t>
            </a:r>
            <a:r>
              <a:rPr lang="en-US" dirty="0" smtClean="0">
                <a:hlinkClick r:id="rId2"/>
              </a:rPr>
              <a:t>www.cppp.org</a:t>
            </a:r>
            <a:r>
              <a:rPr lang="en-US" dirty="0" smtClean="0"/>
              <a:t> under the events tab</a:t>
            </a:r>
          </a:p>
          <a:p>
            <a:r>
              <a:rPr lang="en-US" dirty="0" smtClean="0"/>
              <a:t>Please keep your line muted when not asking questions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Please do not put us on hold!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16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2"/>
                </a:solidFill>
              </a:rPr>
              <a:t>Supplement Benchmark to Cover All Buckets</a:t>
            </a:r>
            <a:endParaRPr lang="en-US" sz="3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EFB49-5EEB-4021-B9B6-F7D225041D9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 cstate="print"/>
          <a:srcRect l="3001" t="25326" r="3000" b="5340"/>
          <a:stretch/>
        </p:blipFill>
        <p:spPr>
          <a:xfrm>
            <a:off x="274320" y="1524000"/>
            <a:ext cx="8595360" cy="496824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2209800" y="3162300"/>
            <a:ext cx="1295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778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Ambulatory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Patient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324100" y="3606800"/>
            <a:ext cx="1181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0" name="TextBox 5"/>
          <p:cNvSpPr txBox="1"/>
          <p:nvPr/>
        </p:nvSpPr>
        <p:spPr>
          <a:xfrm>
            <a:off x="393700" y="3975100"/>
            <a:ext cx="3111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Preventive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Wellness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635000" y="44069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2197100" y="5372100"/>
            <a:ext cx="1308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Prescription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Drugs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82600" y="6045200"/>
            <a:ext cx="3022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Laboratory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924300" y="3873500"/>
            <a:ext cx="1270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126">
              <a:lnSpc>
                <a:spcPts val="17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Maternity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Newborn Care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606800" y="5994400"/>
            <a:ext cx="1587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95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Pediatric Services,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Including Oral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Vision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5867400" y="3162300"/>
            <a:ext cx="99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Emergency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5308600" y="5156200"/>
            <a:ext cx="1549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</a:tabLst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Rehabilitative and</a:t>
            </a:r>
            <a:r>
              <a:rPr lang="en-CA" sz="1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	Habilitative</a:t>
            </a:r>
          </a:p>
          <a:p>
            <a:pPr>
              <a:lnSpc>
                <a:spcPts val="168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499100" y="5575300"/>
            <a:ext cx="1358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Devices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6972300" y="4025900"/>
            <a:ext cx="20574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Mental Health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Substance Use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Disorder 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7112000" y="5994400"/>
            <a:ext cx="1917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Hospitalization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651" y="2535567"/>
            <a:ext cx="957434" cy="12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025900"/>
            <a:ext cx="959233" cy="12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62000" y="121920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*Supplementing happens according to formula if default benchmark is used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3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State Mandates and EHB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3400"/>
              </a:lnSpc>
              <a:spcBef>
                <a:spcPts val="1200"/>
              </a:spcBef>
              <a:tabLst>
                <a:tab pos="406400" algn="l"/>
              </a:tabLst>
            </a:pPr>
            <a:r>
              <a:rPr lang="en-CA" dirty="0" smtClean="0">
                <a:cs typeface="Calibri"/>
              </a:rPr>
              <a:t>ACA </a:t>
            </a:r>
            <a:r>
              <a:rPr lang="en-CA" dirty="0">
                <a:cs typeface="Calibri"/>
              </a:rPr>
              <a:t>requires that states cover the cost of any</a:t>
            </a:r>
            <a:r>
              <a:rPr lang="en-CA" dirty="0">
                <a:latin typeface="Times New Roman"/>
              </a:rPr>
              <a:t/>
            </a:r>
            <a:br>
              <a:rPr lang="en-CA" dirty="0">
                <a:latin typeface="Times New Roman"/>
              </a:rPr>
            </a:br>
            <a:r>
              <a:rPr lang="en-CA" dirty="0">
                <a:cs typeface="Calibri"/>
              </a:rPr>
              <a:t>	state benefit mandates </a:t>
            </a:r>
            <a:r>
              <a:rPr lang="en-CA" dirty="0" smtClean="0">
                <a:cs typeface="Calibri"/>
              </a:rPr>
              <a:t>that exceed coverage in </a:t>
            </a:r>
            <a:r>
              <a:rPr lang="en-CA" dirty="0">
                <a:cs typeface="Calibri"/>
              </a:rPr>
              <a:t>the </a:t>
            </a:r>
            <a:r>
              <a:rPr lang="en-CA" dirty="0" smtClean="0">
                <a:cs typeface="Calibri"/>
              </a:rPr>
              <a:t>EHB</a:t>
            </a:r>
          </a:p>
          <a:p>
            <a:pPr>
              <a:lnSpc>
                <a:spcPts val="3400"/>
              </a:lnSpc>
              <a:spcBef>
                <a:spcPts val="1200"/>
              </a:spcBef>
              <a:tabLst>
                <a:tab pos="406400" algn="l"/>
              </a:tabLst>
            </a:pPr>
            <a:r>
              <a:rPr lang="en-CA" dirty="0" smtClean="0">
                <a:cs typeface="Calibri"/>
              </a:rPr>
              <a:t>If a state selects a benchmark that is subject to state mandates, the mandates are incorporated into the EHB</a:t>
            </a:r>
            <a:endParaRPr lang="en-CA" dirty="0"/>
          </a:p>
          <a:p>
            <a:pPr>
              <a:lnSpc>
                <a:spcPts val="3300"/>
              </a:lnSpc>
              <a:spcBef>
                <a:spcPts val="1200"/>
              </a:spcBef>
              <a:tabLst>
                <a:tab pos="406400" algn="l"/>
              </a:tabLst>
            </a:pPr>
            <a:r>
              <a:rPr lang="en-CA" dirty="0" smtClean="0">
                <a:cs typeface="Calibri"/>
              </a:rPr>
              <a:t>Provides strong motivation for states to choose small employer plan or commercial HMO plan</a:t>
            </a:r>
          </a:p>
          <a:p>
            <a:pPr>
              <a:lnSpc>
                <a:spcPts val="3300"/>
              </a:lnSpc>
              <a:spcBef>
                <a:spcPts val="1200"/>
              </a:spcBef>
              <a:tabLst>
                <a:tab pos="406400" algn="l"/>
              </a:tabLst>
            </a:pPr>
            <a:r>
              <a:rPr lang="en-CA" dirty="0" smtClean="0">
                <a:cs typeface="Calibri"/>
              </a:rPr>
              <a:t>State must still address mandates for individual market plans that go beyond small employer mandates (see handout)</a:t>
            </a:r>
            <a:endParaRPr lang="en-CA" dirty="0">
              <a:cs typeface="Calibri"/>
            </a:endParaRPr>
          </a:p>
          <a:p>
            <a:pPr>
              <a:lnSpc>
                <a:spcPts val="3300"/>
              </a:lnSpc>
            </a:pPr>
            <a:endParaRPr lang="en-CA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tx2"/>
                </a:solidFill>
              </a:rPr>
              <a:t>Ensure State Mandates are Covered</a:t>
            </a:r>
            <a:endParaRPr lang="en-US" sz="38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EFB49-5EEB-4021-B9B6-F7D225041D9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FEFB49-5EEB-4021-B9B6-F7D225041D99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2" cstate="print"/>
          <a:srcRect l="3001" t="25326" r="3000" b="5340"/>
          <a:stretch/>
        </p:blipFill>
        <p:spPr>
          <a:xfrm>
            <a:off x="274320" y="1524000"/>
            <a:ext cx="8595360" cy="4968240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3162300"/>
            <a:ext cx="1295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778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Ambulatory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Patient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2324100" y="3606800"/>
            <a:ext cx="11811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393700" y="3975100"/>
            <a:ext cx="31115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Preventive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Wellness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35000" y="4406900"/>
            <a:ext cx="28702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</a:t>
            </a:r>
          </a:p>
          <a:p>
            <a:pPr>
              <a:lnSpc>
                <a:spcPts val="161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2197100" y="5372100"/>
            <a:ext cx="13081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286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Prescription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Drugs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82600" y="6045200"/>
            <a:ext cx="3022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889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Laboratory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5" name="TextBox 9"/>
          <p:cNvSpPr txBox="1"/>
          <p:nvPr/>
        </p:nvSpPr>
        <p:spPr>
          <a:xfrm>
            <a:off x="3924300" y="3873500"/>
            <a:ext cx="12700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5126">
              <a:lnSpc>
                <a:spcPts val="1700"/>
              </a:lnSpc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Maternity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Newborn Care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3606800" y="5994400"/>
            <a:ext cx="1587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495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Pediatric Services,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Including Oral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Vision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7" name="TextBox 11"/>
          <p:cNvSpPr txBox="1"/>
          <p:nvPr/>
        </p:nvSpPr>
        <p:spPr>
          <a:xfrm>
            <a:off x="5867400" y="3162300"/>
            <a:ext cx="9906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Emergency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18" name="TextBox 12"/>
          <p:cNvSpPr txBox="1"/>
          <p:nvPr/>
        </p:nvSpPr>
        <p:spPr>
          <a:xfrm>
            <a:off x="5308600" y="5156200"/>
            <a:ext cx="15494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66700" algn="l"/>
              </a:tabLst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Rehabilitative and</a:t>
            </a:r>
            <a:r>
              <a:rPr lang="en-CA" sz="1403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dirty="0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	Habilitative</a:t>
            </a:r>
          </a:p>
          <a:p>
            <a:pPr>
              <a:lnSpc>
                <a:spcPts val="168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499100" y="5575300"/>
            <a:ext cx="1358900" cy="495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2032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Services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Devices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972300" y="4025900"/>
            <a:ext cx="20574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  <a:tabLst>
                <a:tab pos="114300" algn="l"/>
              </a:tabLst>
            </a:pP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Mental Health and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	Substance Use</a:t>
            </a:r>
            <a:r>
              <a:rPr lang="en-CA" sz="1403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CA" sz="1403" smtClean="0">
                <a:solidFill>
                  <a:srgbClr val="000000"/>
                </a:solidFill>
                <a:latin typeface="Times New Roman"/>
              </a:rPr>
            </a:br>
            <a:r>
              <a:rPr lang="en-CA" sz="1403" smtClean="0">
                <a:solidFill>
                  <a:srgbClr val="1F487C"/>
                </a:solidFill>
                <a:latin typeface="Arial"/>
                <a:cs typeface="Arial"/>
              </a:rPr>
              <a:t>Disorder Services</a:t>
            </a:r>
          </a:p>
          <a:p>
            <a:pPr>
              <a:lnSpc>
                <a:spcPts val="1680"/>
              </a:lnSpc>
            </a:pPr>
            <a:endParaRPr lang="en-CA" sz="1403">
              <a:solidFill>
                <a:srgbClr val="000000"/>
              </a:solidFill>
            </a:endParaRPr>
          </a:p>
        </p:txBody>
      </p:sp>
      <p:sp>
        <p:nvSpPr>
          <p:cNvPr id="21" name="TextBox 15"/>
          <p:cNvSpPr txBox="1"/>
          <p:nvPr/>
        </p:nvSpPr>
        <p:spPr>
          <a:xfrm>
            <a:off x="7112000" y="5860591"/>
            <a:ext cx="19177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3" dirty="0" smtClean="0">
                <a:solidFill>
                  <a:srgbClr val="1F487C"/>
                </a:solidFill>
                <a:latin typeface="Arial"/>
                <a:cs typeface="Arial"/>
              </a:rPr>
              <a:t>Hospitalization</a:t>
            </a:r>
          </a:p>
          <a:p>
            <a:pPr>
              <a:lnSpc>
                <a:spcPts val="1610"/>
              </a:lnSpc>
            </a:pPr>
            <a:endParaRPr lang="en-CA" sz="1403" dirty="0">
              <a:solidFill>
                <a:srgbClr val="000000"/>
              </a:solidFill>
            </a:endParaRPr>
          </a:p>
        </p:txBody>
      </p:sp>
      <p:pic>
        <p:nvPicPr>
          <p:cNvPr id="22" name="Picture 2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651" y="2535567"/>
            <a:ext cx="957434" cy="12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025900"/>
            <a:ext cx="959233" cy="12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62000" y="121920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*Texas has some different mandates for individual and small employer insurance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15"/>
          <p:cNvSpPr txBox="1"/>
          <p:nvPr/>
        </p:nvSpPr>
        <p:spPr>
          <a:xfrm>
            <a:off x="6477000" y="6074640"/>
            <a:ext cx="2552700" cy="61555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CA" sz="1403" b="1" dirty="0" smtClean="0">
                <a:solidFill>
                  <a:srgbClr val="FF0000"/>
                </a:solidFill>
                <a:latin typeface="Arial"/>
                <a:cs typeface="Arial"/>
              </a:rPr>
              <a:t>Plus transplant donor coverage in individual market</a:t>
            </a:r>
          </a:p>
          <a:p>
            <a:pPr algn="ctr">
              <a:lnSpc>
                <a:spcPts val="1610"/>
              </a:lnSpc>
            </a:pPr>
            <a:endParaRPr lang="en-CA" sz="1403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170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Insurer Flexibility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3"/>
          <p:cNvSpPr txBox="1"/>
          <p:nvPr/>
        </p:nvSpPr>
        <p:spPr>
          <a:xfrm>
            <a:off x="2755900" y="2324100"/>
            <a:ext cx="6388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1F487C"/>
                </a:solidFill>
                <a:latin typeface="Arial"/>
                <a:cs typeface="Arial"/>
              </a:rPr>
              <a:t>• Home health services 130 visits a year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2755900" y="3060700"/>
            <a:ext cx="63881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1F487C"/>
                </a:solidFill>
                <a:latin typeface="Arial"/>
                <a:cs typeface="Arial"/>
              </a:rPr>
              <a:t>• Skilled nursing facility 60 days a year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2908300" y="4699000"/>
            <a:ext cx="6235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1F487C"/>
                </a:solidFill>
                <a:latin typeface="Arial"/>
                <a:cs typeface="Arial"/>
              </a:rPr>
              <a:t>• Home health services 80 visits a year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908300" y="5422900"/>
            <a:ext cx="6235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 dirty="0" smtClean="0">
                <a:solidFill>
                  <a:srgbClr val="1F487C"/>
                </a:solidFill>
                <a:latin typeface="Arial"/>
                <a:cs typeface="Arial"/>
              </a:rPr>
              <a:t>• Skilled nursing facility 70 days a year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lp\AppData\Local\Microsoft\Windows\Temporary Internet Files\Content.IE5\RXAW3XE0\MC900013091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3029" y="4419600"/>
            <a:ext cx="1256386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qual 10"/>
          <p:cNvSpPr/>
          <p:nvPr/>
        </p:nvSpPr>
        <p:spPr>
          <a:xfrm>
            <a:off x="4730750" y="3535343"/>
            <a:ext cx="1060450" cy="949960"/>
          </a:xfrm>
          <a:prstGeom prst="math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43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The insurance policy you buy may have services or limits that vary from the benchmark, as long as the benefits are “substantially equal.”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73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Issues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Unclear what category some services fit into.</a:t>
            </a:r>
          </a:p>
          <a:p>
            <a:pPr lvl="1"/>
            <a:r>
              <a:rPr lang="en-US" dirty="0" smtClean="0"/>
              <a:t>Ex: should a home health benefit count as ambulatory care or rehabilitation?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What does it mean for a category to be covered?  Is skimpy coverage enough?</a:t>
            </a:r>
          </a:p>
          <a:p>
            <a:pPr lvl="1"/>
            <a:r>
              <a:rPr lang="en-US" dirty="0" smtClean="0"/>
              <a:t>Physical therapy with no occupational therapy?</a:t>
            </a:r>
          </a:p>
          <a:p>
            <a:pPr lvl="1"/>
            <a:r>
              <a:rPr lang="en-US" dirty="0" smtClean="0"/>
              <a:t>Labor and delivery with no postpartum care?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How are costs of mandates in excess of EHB determined? 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These may be cleared up with federal EHB rule?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81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Medicaid Benchmark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Little guidance issued so far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Coverage offered to newly eligible adults in 2014 must cover 10 EHB categories from ACA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State </a:t>
            </a:r>
            <a:r>
              <a:rPr lang="en-US" dirty="0"/>
              <a:t>can have separate benchmarks for commercial coverage and Medicaid</a:t>
            </a:r>
          </a:p>
          <a:p>
            <a:pPr>
              <a:spcBef>
                <a:spcPts val="1200"/>
              </a:spcBef>
            </a:pPr>
            <a:r>
              <a:rPr lang="en-US" dirty="0"/>
              <a:t>No default option for Medicaid </a:t>
            </a:r>
            <a:r>
              <a:rPr lang="en-US" dirty="0" smtClean="0"/>
              <a:t>benchmark – must be identified with 2014 state plan changes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Must be supplemented if missing an ACA category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States can use their traditional Medicaid benefit package as the Medicaid benchmark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708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EHB Decision Points for States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Choose a benchmark or use default</a:t>
            </a:r>
          </a:p>
          <a:p>
            <a:r>
              <a:rPr lang="en-US" dirty="0" smtClean="0"/>
              <a:t>What will the process be to choose? Which entity selects the benchmark?</a:t>
            </a:r>
          </a:p>
          <a:p>
            <a:pPr lvl="1"/>
            <a:r>
              <a:rPr lang="en-US" dirty="0" smtClean="0"/>
              <a:t>Guidance: can use any process/entity appropriate under state law</a:t>
            </a:r>
          </a:p>
          <a:p>
            <a:pPr lvl="1"/>
            <a:r>
              <a:rPr lang="en-US" dirty="0" smtClean="0"/>
              <a:t>In general, executive branch has authority</a:t>
            </a:r>
          </a:p>
          <a:p>
            <a:pPr lvl="1"/>
            <a:r>
              <a:rPr lang="en-US" dirty="0" smtClean="0"/>
              <a:t>Legislation may be needed in some states</a:t>
            </a:r>
          </a:p>
          <a:p>
            <a:r>
              <a:rPr lang="en-US" dirty="0" smtClean="0"/>
              <a:t>Supplementing the benchmark</a:t>
            </a:r>
          </a:p>
          <a:p>
            <a:r>
              <a:rPr lang="en-US" dirty="0" smtClean="0"/>
              <a:t>Treatment of mandated benefits </a:t>
            </a:r>
          </a:p>
          <a:p>
            <a:r>
              <a:rPr lang="en-US" dirty="0" smtClean="0"/>
              <a:t>Engaging </a:t>
            </a:r>
            <a:r>
              <a:rPr lang="en-US" dirty="0"/>
              <a:t>the public/stakeholders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681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Information Needed for Informed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Benchmark Selection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10 benchmark options: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U.S. HHS identifies 3 largest small employer plans and        3 largest federal employee plans.  Soon?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TDI identifies largest commercial HMO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TDI/ERS? identifies largest state employee plans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Detailed plan documents for each option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of tradeoffs among plans*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Analysis of mandated benefits*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TDI Rider 19 report: identify mandates that exceed EHB and cost.  Due 12/31/12 or 90 days after EHB rules are final.  This analysis due AFTER EHB selection?</a:t>
            </a:r>
            <a:endParaRPr lang="en-US" sz="9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	* see examples from other states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811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Examples of Differences in Texas Benchmark Options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most likely in limits and exclusions:</a:t>
            </a:r>
          </a:p>
          <a:p>
            <a:pPr lvl="1"/>
            <a:r>
              <a:rPr lang="en-US" dirty="0" smtClean="0"/>
              <a:t>Day and visit limits for physical and occupational therapy, chiropractic, skilled nursing facilities, and home health</a:t>
            </a:r>
          </a:p>
          <a:p>
            <a:pPr lvl="1"/>
            <a:r>
              <a:rPr lang="en-US" dirty="0" smtClean="0"/>
              <a:t>Exclusions for specific services – infertility, bariatric surgery, brand-name drugs.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868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Texas Benchmark Options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13394383"/>
              </p:ext>
            </p:extLst>
          </p:nvPr>
        </p:nvGraphicFramePr>
        <p:xfrm>
          <a:off x="381000" y="1905000"/>
          <a:ext cx="8229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HealthSelect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BCBS</a:t>
                      </a:r>
                      <a:r>
                        <a:rPr lang="en-US" baseline="0" dirty="0" smtClean="0"/>
                        <a:t> Small Employer Best Choice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Bariatric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 Mental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0" dirty="0" smtClean="0"/>
                        <a:t>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Limit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Inpatient Mental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Day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Limit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Autism Spectrum Disorder- Applied Behavior</a:t>
                      </a:r>
                      <a:r>
                        <a:rPr lang="en-US" baseline="0" dirty="0" smtClean="0"/>
                        <a:t> Analysis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Hospice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Stated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Visits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Health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Visits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33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Essential Health Benefits (EHB)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Established by Affordable Care Act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New “floor” for coverage to ensure health insurance policies have comprehensive benefits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Take effect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Possible EHB Legislative Issues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525963"/>
          </a:xfrm>
        </p:spPr>
        <p:txBody>
          <a:bodyPr/>
          <a:lstStyle/>
          <a:p>
            <a:r>
              <a:rPr lang="en-US" dirty="0" smtClean="0"/>
              <a:t>Maintain and pay for or repeal mandates that exceed EHB, if any</a:t>
            </a:r>
          </a:p>
          <a:p>
            <a:endParaRPr lang="en-US" dirty="0"/>
          </a:p>
          <a:p>
            <a:r>
              <a:rPr lang="en-US" dirty="0" smtClean="0"/>
              <a:t>Policies to limit or disclose insurer flexibility</a:t>
            </a:r>
          </a:p>
          <a:p>
            <a:endParaRPr lang="en-US" dirty="0"/>
          </a:p>
          <a:p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656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Roles for Advocates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Respond to US HHS EHB rule</a:t>
            </a:r>
          </a:p>
          <a:p>
            <a:r>
              <a:rPr lang="en-US" dirty="0" smtClean="0"/>
              <a:t>Advocate at state level for:</a:t>
            </a:r>
          </a:p>
          <a:p>
            <a:pPr lvl="1"/>
            <a:r>
              <a:rPr lang="en-US" dirty="0" smtClean="0"/>
              <a:t>An open process that allows for input from the public</a:t>
            </a:r>
          </a:p>
          <a:p>
            <a:pPr lvl="1"/>
            <a:r>
              <a:rPr lang="en-US" dirty="0" smtClean="0"/>
              <a:t>Public posting of all plan documents and analyses</a:t>
            </a:r>
          </a:p>
          <a:p>
            <a:pPr lvl="1"/>
            <a:r>
              <a:rPr lang="en-US" dirty="0" smtClean="0"/>
              <a:t>Full information on mandates before decision</a:t>
            </a:r>
          </a:p>
          <a:p>
            <a:pPr lvl="1"/>
            <a:r>
              <a:rPr lang="en-US" dirty="0" smtClean="0"/>
              <a:t>A specific benchmark option (or supplemental coverage) or more general principles</a:t>
            </a:r>
            <a:endParaRPr lang="en-US" dirty="0"/>
          </a:p>
          <a:p>
            <a:r>
              <a:rPr lang="en-US" dirty="0" smtClean="0"/>
              <a:t>Identify how different enrollees would fare under benchmark options</a:t>
            </a:r>
          </a:p>
          <a:p>
            <a:r>
              <a:rPr lang="en-US" dirty="0" smtClean="0"/>
              <a:t>Educate/engage Texans in EHB process</a:t>
            </a:r>
          </a:p>
          <a:p>
            <a:r>
              <a:rPr lang="en-US" dirty="0" smtClean="0"/>
              <a:t>Session: mandates, flexibility, and others?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082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 numCol="2">
            <a:normAutofit fontScale="92500" lnSpcReduction="10000"/>
          </a:bodyPr>
          <a:lstStyle/>
          <a:p>
            <a:pPr>
              <a:lnSpc>
                <a:spcPts val="2760"/>
              </a:lnSpc>
              <a:spcBef>
                <a:spcPts val="1800"/>
              </a:spcBef>
            </a:pPr>
            <a:r>
              <a:rPr lang="en-CA" dirty="0" smtClean="0">
                <a:solidFill>
                  <a:schemeClr val="tx2"/>
                </a:solidFill>
                <a:cs typeface="Calibri"/>
                <a:hlinkClick r:id="rId2"/>
              </a:rPr>
              <a:t>Essential </a:t>
            </a:r>
            <a:r>
              <a:rPr lang="en-CA" dirty="0">
                <a:solidFill>
                  <a:schemeClr val="tx2"/>
                </a:solidFill>
                <a:cs typeface="Calibri"/>
                <a:hlinkClick r:id="rId2"/>
              </a:rPr>
              <a:t>Health Benefits </a:t>
            </a:r>
            <a:r>
              <a:rPr lang="en-CA" dirty="0" smtClean="0">
                <a:solidFill>
                  <a:schemeClr val="tx2"/>
                </a:solidFill>
                <a:cs typeface="Calibri"/>
                <a:hlinkClick r:id="rId2"/>
              </a:rPr>
              <a:t>bulletin</a:t>
            </a:r>
            <a:r>
              <a:rPr lang="en-CA" dirty="0" smtClean="0">
                <a:solidFill>
                  <a:schemeClr val="tx2"/>
                </a:solidFill>
                <a:cs typeface="Calibri"/>
              </a:rPr>
              <a:t>, HHS</a:t>
            </a:r>
          </a:p>
          <a:p>
            <a:pPr>
              <a:lnSpc>
                <a:spcPts val="2760"/>
              </a:lnSpc>
              <a:spcBef>
                <a:spcPts val="2400"/>
              </a:spcBef>
            </a:pPr>
            <a:r>
              <a:rPr lang="en-CA" dirty="0" smtClean="0">
                <a:solidFill>
                  <a:schemeClr val="tx2"/>
                </a:solidFill>
                <a:cs typeface="Calibri"/>
                <a:hlinkClick r:id="rId3"/>
              </a:rPr>
              <a:t>EHB FAQ</a:t>
            </a:r>
            <a:r>
              <a:rPr lang="en-CA" dirty="0" smtClean="0">
                <a:solidFill>
                  <a:schemeClr val="tx2"/>
                </a:solidFill>
                <a:cs typeface="Calibri"/>
              </a:rPr>
              <a:t>, HHS</a:t>
            </a:r>
          </a:p>
          <a:p>
            <a:pPr>
              <a:lnSpc>
                <a:spcPts val="2760"/>
              </a:lnSpc>
              <a:spcBef>
                <a:spcPts val="2400"/>
              </a:spcBef>
            </a:pPr>
            <a:r>
              <a:rPr lang="en-CA" dirty="0" smtClean="0">
                <a:solidFill>
                  <a:schemeClr val="tx2"/>
                </a:solidFill>
                <a:cs typeface="Calibri"/>
                <a:hlinkClick r:id="rId4"/>
              </a:rPr>
              <a:t>List </a:t>
            </a:r>
            <a:r>
              <a:rPr lang="en-CA" dirty="0" smtClean="0">
                <a:solidFill>
                  <a:schemeClr val="tx2"/>
                </a:solidFill>
                <a:cs typeface="Calibri"/>
              </a:rPr>
              <a:t>of largest small employer plans by state  and largest federal </a:t>
            </a:r>
            <a:r>
              <a:rPr lang="en-CA" dirty="0">
                <a:solidFill>
                  <a:schemeClr val="tx2"/>
                </a:solidFill>
                <a:cs typeface="Calibri"/>
              </a:rPr>
              <a:t>employee </a:t>
            </a:r>
            <a:r>
              <a:rPr lang="en-CA" dirty="0" smtClean="0">
                <a:solidFill>
                  <a:schemeClr val="tx2"/>
                </a:solidFill>
                <a:cs typeface="Calibri"/>
              </a:rPr>
              <a:t>plans, HHS (not using Q1 2012 enrollment)</a:t>
            </a:r>
            <a:endParaRPr lang="en-CA" dirty="0">
              <a:solidFill>
                <a:schemeClr val="tx2"/>
              </a:solidFill>
              <a:cs typeface="Calibri"/>
            </a:endParaRPr>
          </a:p>
          <a:p>
            <a:pPr>
              <a:lnSpc>
                <a:spcPts val="2760"/>
              </a:lnSpc>
              <a:spcBef>
                <a:spcPts val="2400"/>
              </a:spcBef>
            </a:pPr>
            <a:r>
              <a:rPr lang="en-CA" dirty="0" smtClean="0">
                <a:solidFill>
                  <a:schemeClr val="tx2"/>
                </a:solidFill>
                <a:cs typeface="Calibri"/>
                <a:hlinkClick r:id="rId5"/>
              </a:rPr>
              <a:t>Essential Health Benefits in Texas</a:t>
            </a:r>
            <a:r>
              <a:rPr lang="en-CA" dirty="0" smtClean="0">
                <a:solidFill>
                  <a:schemeClr val="tx2"/>
                </a:solidFill>
                <a:cs typeface="Calibri"/>
              </a:rPr>
              <a:t>, CPPP</a:t>
            </a:r>
          </a:p>
          <a:p>
            <a:pPr>
              <a:lnSpc>
                <a:spcPts val="2760"/>
              </a:lnSpc>
              <a:spcBef>
                <a:spcPts val="0"/>
              </a:spcBef>
            </a:pPr>
            <a:endParaRPr lang="en-CA" sz="900" dirty="0" smtClean="0">
              <a:solidFill>
                <a:schemeClr val="tx2"/>
              </a:solidFill>
              <a:cs typeface="Calibri"/>
            </a:endParaRPr>
          </a:p>
          <a:p>
            <a:pPr>
              <a:lnSpc>
                <a:spcPts val="2760"/>
              </a:lnSpc>
              <a:spcBef>
                <a:spcPts val="1200"/>
              </a:spcBef>
            </a:pPr>
            <a:r>
              <a:rPr lang="en-CA" dirty="0" smtClean="0">
                <a:solidFill>
                  <a:schemeClr val="tx2"/>
                </a:solidFill>
                <a:cs typeface="Calibri"/>
              </a:rPr>
              <a:t>EHB benchmark analyses from other states:</a:t>
            </a:r>
          </a:p>
          <a:p>
            <a:pPr lvl="1"/>
            <a:r>
              <a:rPr lang="en-US" dirty="0">
                <a:hlinkClick r:id="rId6"/>
              </a:rPr>
              <a:t>California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Washington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Maine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Michigan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Massachusetts</a:t>
            </a:r>
            <a:endParaRPr lang="en-US" dirty="0"/>
          </a:p>
          <a:p>
            <a:pPr lvl="1"/>
            <a:r>
              <a:rPr lang="en-US" u="sng" dirty="0">
                <a:hlinkClick r:id="rId11"/>
              </a:rPr>
              <a:t>Virginia</a:t>
            </a:r>
            <a:endParaRPr lang="en-US" dirty="0"/>
          </a:p>
          <a:p>
            <a:pPr>
              <a:lnSpc>
                <a:spcPts val="2760"/>
              </a:lnSpc>
            </a:pPr>
            <a:endParaRPr lang="en-CA" sz="900" dirty="0" smtClean="0">
              <a:solidFill>
                <a:schemeClr val="tx2"/>
              </a:solidFill>
              <a:cs typeface="Calibri"/>
            </a:endParaRPr>
          </a:p>
          <a:p>
            <a:r>
              <a:rPr lang="en-US" dirty="0">
                <a:solidFill>
                  <a:schemeClr val="tx2"/>
                </a:solidFill>
                <a:cs typeface="Calibri"/>
                <a:hlinkClick r:id="rId12"/>
              </a:rPr>
              <a:t>Texas mandated benefits</a:t>
            </a:r>
            <a:r>
              <a:rPr lang="en-US" dirty="0">
                <a:solidFill>
                  <a:schemeClr val="tx2"/>
                </a:solidFill>
                <a:cs typeface="Calibri"/>
              </a:rPr>
              <a:t>, TDI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003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Discussion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Plans for advocacy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Getting information: benchmark options, analyses, mandates</a:t>
            </a:r>
          </a:p>
          <a:p>
            <a:pPr lvl="1"/>
            <a:r>
              <a:rPr lang="en-US" dirty="0" smtClean="0"/>
              <a:t>Selection process: decision maker, public input</a:t>
            </a:r>
          </a:p>
          <a:p>
            <a:pPr lvl="1"/>
            <a:r>
              <a:rPr lang="en-US" dirty="0" smtClean="0"/>
              <a:t>Benchmark</a:t>
            </a:r>
            <a:endParaRPr lang="en-US" dirty="0"/>
          </a:p>
          <a:p>
            <a:r>
              <a:rPr lang="en-US" dirty="0" smtClean="0"/>
              <a:t>Plans for public education?</a:t>
            </a:r>
          </a:p>
          <a:p>
            <a:r>
              <a:rPr lang="en-US" dirty="0" smtClean="0"/>
              <a:t>Opportunities to coordinate?</a:t>
            </a:r>
          </a:p>
          <a:p>
            <a:r>
              <a:rPr lang="en-US" dirty="0" smtClean="0"/>
              <a:t>Issues for session?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141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Use of This Presentation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2211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The Center </a:t>
            </a:r>
            <a:r>
              <a:rPr lang="en-US" sz="1400" i="1" dirty="0" smtClean="0"/>
              <a:t>for </a:t>
            </a:r>
            <a:r>
              <a:rPr lang="en-US" sz="1400" dirty="0" smtClean="0"/>
              <a:t>Public Policy Priorities encourages you to reproduce and distribute these slides, which were developed for use in making public presentations.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If you reproduce these slides, please give appropriate credit to CPPP.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The data presented here may become outdated.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dirty="0" smtClean="0"/>
              <a:t>  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/>
              <a:t>For the most recent information or to sign up for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/>
              <a:t>our free E-Mail Updates, visit </a:t>
            </a:r>
            <a:r>
              <a:rPr lang="en-US" sz="1400" b="1" dirty="0" smtClean="0">
                <a:hlinkClick r:id="rId3"/>
              </a:rPr>
              <a:t>www.cppp.org</a:t>
            </a:r>
            <a:r>
              <a:rPr lang="en-US" sz="1400" b="1" dirty="0" smtClean="0"/>
              <a:t>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4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900" dirty="0" smtClean="0"/>
              <a:t>© CPPP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9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/>
              <a:t>Center for Public Policy Priorities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/>
              <a:t>900 Lydia Street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/>
              <a:t>Austin, TX 78702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C36926"/>
                </a:solidFill>
              </a:rPr>
              <a:t>P</a:t>
            </a:r>
            <a:r>
              <a:rPr lang="en-US" sz="1400" b="1" dirty="0" smtClean="0"/>
              <a:t>  512/320-0222  </a:t>
            </a:r>
            <a:r>
              <a:rPr lang="en-US" sz="1400" b="1" dirty="0" smtClean="0">
                <a:solidFill>
                  <a:srgbClr val="C36926"/>
                </a:solidFill>
              </a:rPr>
              <a:t>F</a:t>
            </a:r>
            <a:r>
              <a:rPr lang="en-US" sz="1400" b="1" dirty="0" smtClean="0"/>
              <a:t> 512/320-0227 </a:t>
            </a:r>
            <a:br>
              <a:rPr lang="en-US" sz="1400" b="1" dirty="0" smtClean="0"/>
            </a:br>
            <a:endParaRPr lang="en-US" sz="1400" b="1" dirty="0" smtClean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369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588" y="6705600"/>
            <a:ext cx="9144000" cy="152400"/>
          </a:xfrm>
          <a:prstGeom prst="rect">
            <a:avLst/>
          </a:prstGeom>
          <a:solidFill>
            <a:srgbClr val="C369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EBH requirements in the ACA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Must include 10 categories of services: </a:t>
            </a:r>
          </a:p>
          <a:p>
            <a:pPr lvl="1"/>
            <a:r>
              <a:rPr lang="en-US" dirty="0" smtClean="0"/>
              <a:t>Ambulatory Patient Services, </a:t>
            </a:r>
          </a:p>
          <a:p>
            <a:pPr lvl="1"/>
            <a:r>
              <a:rPr lang="en-US" dirty="0" smtClean="0"/>
              <a:t>Emergency Services, </a:t>
            </a:r>
          </a:p>
          <a:p>
            <a:pPr lvl="1"/>
            <a:r>
              <a:rPr lang="en-US" dirty="0" smtClean="0"/>
              <a:t>Hospitalization, </a:t>
            </a:r>
          </a:p>
          <a:p>
            <a:pPr lvl="1"/>
            <a:r>
              <a:rPr lang="en-US" dirty="0" smtClean="0"/>
              <a:t>Maternity and Newborn Care, </a:t>
            </a:r>
          </a:p>
          <a:p>
            <a:pPr lvl="1"/>
            <a:r>
              <a:rPr lang="en-US" dirty="0" smtClean="0"/>
              <a:t>Mental and Behavioral Health Services, including Drug Treatment, </a:t>
            </a:r>
          </a:p>
          <a:p>
            <a:pPr lvl="1"/>
            <a:r>
              <a:rPr lang="en-US" dirty="0" smtClean="0"/>
              <a:t>Prescription Drugs, </a:t>
            </a:r>
          </a:p>
          <a:p>
            <a:pPr lvl="1"/>
            <a:r>
              <a:rPr lang="en-US" dirty="0" smtClean="0"/>
              <a:t>Rehabilitative and </a:t>
            </a:r>
            <a:r>
              <a:rPr lang="en-US" dirty="0" err="1" smtClean="0"/>
              <a:t>Habilitative</a:t>
            </a:r>
            <a:r>
              <a:rPr lang="en-US" dirty="0" smtClean="0"/>
              <a:t> services and Devices, </a:t>
            </a:r>
          </a:p>
          <a:p>
            <a:pPr lvl="1"/>
            <a:r>
              <a:rPr lang="en-US" dirty="0" smtClean="0"/>
              <a:t>Laboratory Services,</a:t>
            </a:r>
          </a:p>
          <a:p>
            <a:pPr lvl="1"/>
            <a:r>
              <a:rPr lang="en-US" dirty="0" smtClean="0"/>
              <a:t>Preventive and Wellness services and Chronic Disease Management, and</a:t>
            </a:r>
          </a:p>
          <a:p>
            <a:pPr lvl="1"/>
            <a:r>
              <a:rPr lang="en-US" dirty="0" smtClean="0"/>
              <a:t>Pediatric Services including Dental and Vision Care.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EBH requirements in the ACA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Scope must equal </a:t>
            </a:r>
            <a:r>
              <a:rPr lang="en-US" dirty="0"/>
              <a:t>a</a:t>
            </a:r>
            <a:r>
              <a:rPr lang="en-US" dirty="0" smtClean="0"/>
              <a:t> “typical employer plan”</a:t>
            </a:r>
          </a:p>
          <a:p>
            <a:pPr marL="341313" indent="-341313">
              <a:spcBef>
                <a:spcPts val="1200"/>
              </a:spcBef>
              <a:tabLst>
                <a:tab pos="341313" algn="l"/>
              </a:tabLst>
            </a:pPr>
            <a:r>
              <a:rPr lang="en-CA" dirty="0" smtClean="0"/>
              <a:t>Cannot discriminate based on age, disability, or expected end of life</a:t>
            </a:r>
            <a:r>
              <a:rPr lang="en-US" dirty="0" smtClean="0"/>
              <a:t> </a:t>
            </a:r>
          </a:p>
          <a:p>
            <a:pPr marL="341313" indent="-341313">
              <a:spcBef>
                <a:spcPts val="1200"/>
              </a:spcBef>
              <a:tabLst>
                <a:tab pos="341313" algn="l"/>
              </a:tabLst>
            </a:pPr>
            <a:r>
              <a:rPr lang="en-CA" dirty="0" smtClean="0"/>
              <a:t>Takes into account needs of diverse segments of the population </a:t>
            </a:r>
          </a:p>
          <a:p>
            <a:r>
              <a:rPr lang="en-US" dirty="0" smtClean="0"/>
              <a:t>Preventive care services with no co-pay incorporated to EHB</a:t>
            </a:r>
          </a:p>
          <a:p>
            <a:r>
              <a:rPr lang="en-US" dirty="0" smtClean="0"/>
              <a:t>Mental health parity apply to EHB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Who will the EHB apply to?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People who buy insurance in the individual market (not through an employer), both inside and outside the exchange.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Small employers (up to 50 employees in 2014), both </a:t>
            </a:r>
            <a:r>
              <a:rPr lang="en-US" dirty="0"/>
              <a:t>inside and outside the exchange.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EHB do not apply to:</a:t>
            </a:r>
          </a:p>
          <a:p>
            <a:pPr lvl="1"/>
            <a:r>
              <a:rPr lang="en-US" dirty="0" smtClean="0"/>
              <a:t>Grandfathered plans (in existence as of March 2010 with no significant changes)</a:t>
            </a:r>
          </a:p>
          <a:p>
            <a:pPr lvl="1"/>
            <a:r>
              <a:rPr lang="en-US" dirty="0" smtClean="0"/>
              <a:t>Plans for larger employers (including self-insured plans).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Who will the EHB apply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Medicaid coverage offered to newly eligible adults in 2014 (up to 133% of the federal poverty level) must have EHB.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The Basic Health Plan (like CHIP for adults), if a state chooses this option, must cover EHB too.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EHB = Services, not Cost-sharing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Health policies are comprised of covered services and cost-sharing (the amount you pay  out-of-pocket for deductibles, copayments, and co-insurance)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EHB defines just the scope of services and the limits to services.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Cost-sharing is defined separately by “metal tiers,” platinum, gold, silver, and bronze.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Today, covered services are much more consistent across plans than cost-sharing.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States Select EHB Benchmark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state will determine EHB</a:t>
            </a:r>
          </a:p>
          <a:p>
            <a:r>
              <a:rPr lang="en-CA" dirty="0"/>
              <a:t>States will select one plan from ten </a:t>
            </a:r>
            <a:r>
              <a:rPr lang="en-CA" dirty="0" smtClean="0"/>
              <a:t>benchmark </a:t>
            </a:r>
            <a:r>
              <a:rPr lang="en-CA" dirty="0"/>
              <a:t>options in the </a:t>
            </a:r>
            <a:r>
              <a:rPr lang="en-CA" dirty="0" smtClean="0"/>
              <a:t>existing</a:t>
            </a:r>
            <a:r>
              <a:rPr lang="en-CA" dirty="0"/>
              <a:t> </a:t>
            </a:r>
            <a:r>
              <a:rPr lang="en-CA" dirty="0" smtClean="0"/>
              <a:t>insurance </a:t>
            </a:r>
            <a:r>
              <a:rPr lang="en-CA" dirty="0"/>
              <a:t>market to serve as the reference point for EHB </a:t>
            </a:r>
            <a:r>
              <a:rPr lang="en-CA" u="sng" dirty="0"/>
              <a:t>services and limits</a:t>
            </a:r>
          </a:p>
          <a:p>
            <a:r>
              <a:rPr lang="en-US" dirty="0" smtClean="0"/>
              <a:t>Benchmark options:</a:t>
            </a:r>
          </a:p>
          <a:p>
            <a:pPr lvl="1"/>
            <a:r>
              <a:rPr lang="en-US" dirty="0" smtClean="0"/>
              <a:t>3 largest small employer plans (by enrollment)</a:t>
            </a:r>
          </a:p>
          <a:p>
            <a:pPr lvl="1"/>
            <a:r>
              <a:rPr lang="en-US" dirty="0" smtClean="0"/>
              <a:t>3 largest state employee plans</a:t>
            </a:r>
          </a:p>
          <a:p>
            <a:pPr lvl="1"/>
            <a:r>
              <a:rPr lang="en-US" dirty="0" smtClean="0"/>
              <a:t>3 largest federal employee plans, or</a:t>
            </a:r>
          </a:p>
          <a:p>
            <a:pPr lvl="1"/>
            <a:r>
              <a:rPr lang="en-US" dirty="0" smtClean="0"/>
              <a:t>Largest commercial, non-Medicaid HMO in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FB49-5EEB-4021-B9B6-F7D225041D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16914</TotalTime>
  <Words>1778</Words>
  <Application>Microsoft Office PowerPoint</Application>
  <PresentationFormat>On-screen Show (4:3)</PresentationFormat>
  <Paragraphs>357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 Essential Health Benefits in Texas  June 5, 2012  Stacey Pogue, Senior Policy Analyst, pogue@cppp.org Center for Public Policy Priorities  (512) 320-0222 – www.cppp.org </vt:lpstr>
      <vt:lpstr>If joining on the phone:</vt:lpstr>
      <vt:lpstr>Essential Health Benefits (EHB)</vt:lpstr>
      <vt:lpstr>EBH requirements in the ACA</vt:lpstr>
      <vt:lpstr>EBH requirements in the ACA (cont.)</vt:lpstr>
      <vt:lpstr>Who will the EHB apply to?</vt:lpstr>
      <vt:lpstr>Who will the EHB apply to?</vt:lpstr>
      <vt:lpstr>EHB = Services, not Cost-sharing</vt:lpstr>
      <vt:lpstr>States Select EHB Benchmark</vt:lpstr>
      <vt:lpstr>Supplementing Benchmark</vt:lpstr>
      <vt:lpstr>EHB Timeline - 2012</vt:lpstr>
      <vt:lpstr>Insurer Flexibility</vt:lpstr>
      <vt:lpstr>Prescription Drugs Flexibility</vt:lpstr>
      <vt:lpstr>Steps for Building an EHB Package</vt:lpstr>
      <vt:lpstr>An Example</vt:lpstr>
      <vt:lpstr>ACA’s 10 “Buckets” of Covered Services</vt:lpstr>
      <vt:lpstr>Covered Services and Limits Become Part of EHB</vt:lpstr>
      <vt:lpstr>Some ACA Categories May be Missing</vt:lpstr>
      <vt:lpstr>Supplementing Missing Categories: Maternity Benefits</vt:lpstr>
      <vt:lpstr>Supplement Benchmark to Cover All Buckets</vt:lpstr>
      <vt:lpstr>State Mandates and EHB</vt:lpstr>
      <vt:lpstr>Ensure State Mandates are Covered</vt:lpstr>
      <vt:lpstr>Insurer Flexibility</vt:lpstr>
      <vt:lpstr>Issues</vt:lpstr>
      <vt:lpstr>Medicaid Benchmark</vt:lpstr>
      <vt:lpstr>EHB Decision Points for States</vt:lpstr>
      <vt:lpstr>Information Needed for Informed  Benchmark Selection</vt:lpstr>
      <vt:lpstr>Examples of Differences in Texas Benchmark Options</vt:lpstr>
      <vt:lpstr>Differences in Texas Benchmark Options</vt:lpstr>
      <vt:lpstr>Possible EHB Legislative Issues</vt:lpstr>
      <vt:lpstr>Roles for Advocates</vt:lpstr>
      <vt:lpstr>Resources</vt:lpstr>
      <vt:lpstr>Discussion</vt:lpstr>
      <vt:lpstr>Use of This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Dunkelberg</dc:creator>
  <cp:lastModifiedBy>Stacey Pogue</cp:lastModifiedBy>
  <cp:revision>876</cp:revision>
  <dcterms:created xsi:type="dcterms:W3CDTF">2012-01-27T17:02:26Z</dcterms:created>
  <dcterms:modified xsi:type="dcterms:W3CDTF">2012-06-05T14:00:43Z</dcterms:modified>
</cp:coreProperties>
</file>